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57" r:id="rId2"/>
    <p:sldId id="321" r:id="rId3"/>
    <p:sldId id="322" r:id="rId4"/>
    <p:sldId id="323" r:id="rId5"/>
    <p:sldId id="269" r:id="rId6"/>
    <p:sldId id="319" r:id="rId7"/>
    <p:sldId id="296" r:id="rId8"/>
    <p:sldId id="311" r:id="rId9"/>
    <p:sldId id="312" r:id="rId10"/>
    <p:sldId id="298" r:id="rId11"/>
    <p:sldId id="297" r:id="rId12"/>
    <p:sldId id="301" r:id="rId13"/>
    <p:sldId id="302" r:id="rId14"/>
    <p:sldId id="303" r:id="rId15"/>
    <p:sldId id="304" r:id="rId16"/>
    <p:sldId id="308" r:id="rId17"/>
    <p:sldId id="309" r:id="rId18"/>
    <p:sldId id="305" r:id="rId19"/>
    <p:sldId id="306" r:id="rId20"/>
    <p:sldId id="307" r:id="rId21"/>
    <p:sldId id="310" r:id="rId22"/>
    <p:sldId id="313" r:id="rId23"/>
    <p:sldId id="315" r:id="rId24"/>
    <p:sldId id="314" r:id="rId25"/>
    <p:sldId id="317" r:id="rId26"/>
    <p:sldId id="320" r:id="rId27"/>
    <p:sldId id="316" r:id="rId28"/>
    <p:sldId id="318" r:id="rId29"/>
    <p:sldId id="271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403" autoAdjust="0"/>
    <p:restoredTop sz="94660"/>
  </p:normalViewPr>
  <p:slideViewPr>
    <p:cSldViewPr snapToGrid="0">
      <p:cViewPr>
        <p:scale>
          <a:sx n="100" d="100"/>
          <a:sy n="100" d="100"/>
        </p:scale>
        <p:origin x="276" y="1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CE4C9-DA9C-4CC5-B18A-281D3A13F1D0}" type="datetimeFigureOut">
              <a:rPr lang="en-US" smtClean="0"/>
              <a:t>10/1/2024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63F472-EDD2-44E7-8EE4-138A5EE4D3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4624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63F472-EDD2-44E7-8EE4-138A5EE4D33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2299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0F2851-BAAC-AEAE-5FE5-2E7A49D504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1808B21-3A3C-D953-E59A-AB9BE867CA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12F4AE-2EE4-D964-9B08-300908A80D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2791D-F243-4E88-A2A1-84FB0EB0FEE0}" type="datetimeFigureOut">
              <a:rPr lang="en-US" smtClean="0"/>
              <a:t>10/1/2024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1F73B9-084D-221E-AD13-254238F352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DE8054-05B6-7367-F834-ED3358F20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7115D-4F4C-4C8B-B8DA-4E14B55015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2202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67D21-D637-929F-E062-1945C0F21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531D6A0-6786-9BA3-2C8D-7369F128DC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DF3898-F966-82C6-C906-BAC5131D0F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2791D-F243-4E88-A2A1-84FB0EB0FEE0}" type="datetimeFigureOut">
              <a:rPr lang="en-US" smtClean="0"/>
              <a:t>10/1/2024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256718-540E-E4BD-7D51-7452E71CAB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E2293C-F368-9A9C-6A9E-16BEC2342B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7115D-4F4C-4C8B-B8DA-4E14B55015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6066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7DDAD50-553A-D416-19B2-EEF1D8412B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307B543-6476-BA79-1DEB-6305485789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CDD400-1C99-BC7F-9F15-277B4EABE7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2791D-F243-4E88-A2A1-84FB0EB0FEE0}" type="datetimeFigureOut">
              <a:rPr lang="en-US" smtClean="0"/>
              <a:t>10/1/2024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B1A1CE-EA13-E6D3-63A0-C1AD8CFCA0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CC0C74-2069-A95E-C1BB-9F134DC9F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7115D-4F4C-4C8B-B8DA-4E14B55015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7237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3584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A7733F-DAC8-6047-7152-3F2A89C78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5D3030-5634-5806-1B6F-4CBED06CE9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F1B5AA-88DC-0E00-9FF6-C3DF66BDB9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2791D-F243-4E88-A2A1-84FB0EB0FEE0}" type="datetimeFigureOut">
              <a:rPr lang="en-US" smtClean="0"/>
              <a:t>10/1/2024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BB9B3E-0773-21D3-800B-44BF18CD2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C825B4-38A1-D742-4001-5D63CD39A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7115D-4F4C-4C8B-B8DA-4E14B55015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7273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D28AB-3438-2DC5-4B2B-30DA3FE32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5335D9-32A3-3FFF-C799-D6AD1A40F7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5B1DBC-5883-DB76-7B27-04F263B559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2791D-F243-4E88-A2A1-84FB0EB0FEE0}" type="datetimeFigureOut">
              <a:rPr lang="en-US" smtClean="0"/>
              <a:t>10/1/2024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607D73-FD71-8CC5-98F1-84D676145E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63371B-CB99-5739-A10B-4AEE4025F7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7115D-4F4C-4C8B-B8DA-4E14B55015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824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C727FB-2BC2-7C9D-B104-A158E38BF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66B8C5-80E3-A50C-AD43-A9341C61C2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08B357-BB19-5499-D195-FA335A6F76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BE2099-B1DB-8694-FEA7-8B3B44268E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2791D-F243-4E88-A2A1-84FB0EB0FEE0}" type="datetimeFigureOut">
              <a:rPr lang="en-US" smtClean="0"/>
              <a:t>10/1/2024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4BD808-87FD-455F-0E59-6EEFE3A438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65B7F2-0108-D9C0-7BDD-1344F89E65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7115D-4F4C-4C8B-B8DA-4E14B55015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1162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791EF8-44B9-5F49-78FB-B9B4600BC1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F83E20-47F6-A2E2-5F4D-2A0652F2FF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FB17F2-E5C7-1FAA-5D78-DFAD08BE7A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54ED111-2BF8-CA13-6794-626DB97FF3C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819F0E3-A0B0-AAB9-85D7-2D6958F094F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1E20828-0C59-A010-7040-A2186F8FFE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2791D-F243-4E88-A2A1-84FB0EB0FEE0}" type="datetimeFigureOut">
              <a:rPr lang="en-US" smtClean="0"/>
              <a:t>10/1/2024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6A4A8F1-3DB2-7C5D-99CF-6A88350BB5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F14FFF-FBEE-A72F-D8E2-F2244545A6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7115D-4F4C-4C8B-B8DA-4E14B55015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5985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F65D2B-665D-1DF3-0E7F-F825FF6E1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A7A40D0-8B93-8AB1-B3DE-46DCCFAF9B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2791D-F243-4E88-A2A1-84FB0EB0FEE0}" type="datetimeFigureOut">
              <a:rPr lang="en-US" smtClean="0"/>
              <a:t>10/1/2024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91801F-DE52-9BD3-3632-C4FAFC1BCE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2B8B5E-F2F5-D6DA-834E-72724192E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7115D-4F4C-4C8B-B8DA-4E14B55015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6964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A01B227-0CD7-8749-5E65-E670327095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2791D-F243-4E88-A2A1-84FB0EB0FEE0}" type="datetimeFigureOut">
              <a:rPr lang="en-US" smtClean="0"/>
              <a:t>10/1/2024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34289B0-3BE3-77E1-A6B9-31314E3BBF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67ADDB-9F63-1852-6675-FC61BD6EB8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7115D-4F4C-4C8B-B8DA-4E14B55015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5653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32C47-DC19-6220-D6D4-33C5592ED7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DD1EE2-3096-BDBD-B4BC-17E8FD6214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478F44-611D-2984-7D8D-F16DC813C3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24321B-339C-8753-5462-85A0D3C03E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2791D-F243-4E88-A2A1-84FB0EB0FEE0}" type="datetimeFigureOut">
              <a:rPr lang="en-US" smtClean="0"/>
              <a:t>10/1/2024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9077AD-D306-56B6-978C-DD4B827D6D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FEA2E1-7CD3-C1D4-F8C6-8DD623C60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7115D-4F4C-4C8B-B8DA-4E14B55015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7474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7EAD6-2204-6912-5A1E-E0A19A3460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8EFE1E1-61C4-0B53-A0E2-1410EE7C97A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B16004-573C-4A9D-860B-27B5650A5D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7CE6C3-553C-7AA5-2C3E-24A29B294C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2791D-F243-4E88-A2A1-84FB0EB0FEE0}" type="datetimeFigureOut">
              <a:rPr lang="en-US" smtClean="0"/>
              <a:t>10/1/2024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EF2A18-7B15-54FE-678D-58D6D017FC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23AEE4-9C2F-8A6A-07DF-5A6522CE57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7115D-4F4C-4C8B-B8DA-4E14B55015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2143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190FE80-ADA1-A5C6-91E0-831CA78F5F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FC2CB8-6731-EF78-0F19-4673D7F1B3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141214-DB19-15E8-75BA-1D553A0BEB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E2791D-F243-4E88-A2A1-84FB0EB0FEE0}" type="datetimeFigureOut">
              <a:rPr lang="en-US" smtClean="0"/>
              <a:t>10/1/2024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C23D20-26D0-DD29-7FF6-03547DA3C2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BC2614-EC94-57BE-9B4C-A835416573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A7115D-4F4C-4C8B-B8DA-4E14B55015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1470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5.png"/><Relationship Id="rId5" Type="http://schemas.openxmlformats.org/officeDocument/2006/relationships/image" Target="../media/image34.jpeg"/><Relationship Id="rId4" Type="http://schemas.openxmlformats.org/officeDocument/2006/relationships/image" Target="../media/image33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0.jpeg"/><Relationship Id="rId5" Type="http://schemas.openxmlformats.org/officeDocument/2006/relationships/image" Target="../media/image39.jpeg"/><Relationship Id="rId4" Type="http://schemas.openxmlformats.org/officeDocument/2006/relationships/image" Target="../media/image38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0.jpeg"/><Relationship Id="rId4" Type="http://schemas.openxmlformats.org/officeDocument/2006/relationships/image" Target="../media/image49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5.jpeg"/><Relationship Id="rId5" Type="http://schemas.openxmlformats.org/officeDocument/2006/relationships/image" Target="../media/image54.jpeg"/><Relationship Id="rId4" Type="http://schemas.openxmlformats.org/officeDocument/2006/relationships/image" Target="../media/image53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9.jpeg"/><Relationship Id="rId4" Type="http://schemas.openxmlformats.org/officeDocument/2006/relationships/image" Target="../media/image58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2.jpe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microsoft.com/office/2007/relationships/media" Target="../media/media2.mp4"/><Relationship Id="rId7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5" Type="http://schemas.microsoft.com/office/2007/relationships/media" Target="../media/media3.mp4"/><Relationship Id="rId10" Type="http://schemas.openxmlformats.org/officeDocument/2006/relationships/image" Target="../media/image65.png"/><Relationship Id="rId4" Type="http://schemas.openxmlformats.org/officeDocument/2006/relationships/video" Target="../media/media2.mp4"/><Relationship Id="rId9" Type="http://schemas.openxmlformats.org/officeDocument/2006/relationships/image" Target="../media/image6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1492" y="1757066"/>
            <a:ext cx="4746526" cy="590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625"/>
              </a:lnSpc>
            </a:pPr>
            <a:r>
              <a:rPr lang="en-US" sz="3708" dirty="0">
                <a:solidFill>
                  <a:srgbClr val="FFFFFF"/>
                </a:solidFill>
                <a:latin typeface="Saira" pitchFamily="34" charset="0"/>
                <a:ea typeface="Saira" pitchFamily="34" charset="-122"/>
                <a:cs typeface="Saira" pitchFamily="34" charset="-120"/>
              </a:rPr>
              <a:t>Fantastic 4: Our Team</a:t>
            </a:r>
            <a:endParaRPr lang="en-US" sz="3708" dirty="0"/>
          </a:p>
        </p:txBody>
      </p:sp>
      <p:sp>
        <p:nvSpPr>
          <p:cNvPr id="3" name="Text 1"/>
          <p:cNvSpPr/>
          <p:nvPr/>
        </p:nvSpPr>
        <p:spPr>
          <a:xfrm>
            <a:off x="661492" y="2725738"/>
            <a:ext cx="10869018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Our team, Fantastic 4, is dedicated to developing a reliable and innovative gas detection system. We have combined our expertise in electronics, software, and chemistry to create a solution that can effectively identify and measure different gases.</a:t>
            </a:r>
            <a:endParaRPr lang="en-US" sz="1458" dirty="0"/>
          </a:p>
        </p:txBody>
      </p:sp>
      <p:sp>
        <p:nvSpPr>
          <p:cNvPr id="4" name="Text 2"/>
          <p:cNvSpPr/>
          <p:nvPr/>
        </p:nvSpPr>
        <p:spPr>
          <a:xfrm>
            <a:off x="661492" y="3732213"/>
            <a:ext cx="236269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dirty="0">
                <a:solidFill>
                  <a:srgbClr val="FFFFFF"/>
                </a:solidFill>
                <a:latin typeface="Saira" pitchFamily="34" charset="0"/>
                <a:ea typeface="Saira" pitchFamily="34" charset="-122"/>
                <a:cs typeface="Saira" pitchFamily="34" charset="-120"/>
              </a:rPr>
              <a:t>Swam Singla  </a:t>
            </a:r>
            <a:endParaRPr lang="en-US" sz="1833" dirty="0"/>
          </a:p>
        </p:txBody>
      </p:sp>
      <p:sp>
        <p:nvSpPr>
          <p:cNvPr id="5" name="Text 3"/>
          <p:cNvSpPr/>
          <p:nvPr/>
        </p:nvSpPr>
        <p:spPr>
          <a:xfrm>
            <a:off x="661492" y="4216499"/>
            <a:ext cx="2371328" cy="2418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75"/>
              </a:lnSpc>
            </a:pPr>
            <a:endParaRPr lang="en-US" sz="1167" dirty="0"/>
          </a:p>
        </p:txBody>
      </p:sp>
      <p:sp>
        <p:nvSpPr>
          <p:cNvPr id="6" name="Text 4"/>
          <p:cNvSpPr/>
          <p:nvPr/>
        </p:nvSpPr>
        <p:spPr>
          <a:xfrm>
            <a:off x="3500339" y="3732213"/>
            <a:ext cx="236269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dirty="0">
                <a:solidFill>
                  <a:srgbClr val="FFFFFF"/>
                </a:solidFill>
                <a:latin typeface="Saira" pitchFamily="34" charset="0"/>
                <a:ea typeface="Saira" pitchFamily="34" charset="-122"/>
                <a:cs typeface="Saira" pitchFamily="34" charset="-120"/>
              </a:rPr>
              <a:t>Shubham Goel</a:t>
            </a:r>
            <a:endParaRPr lang="en-US" sz="1833" dirty="0"/>
          </a:p>
        </p:txBody>
      </p:sp>
      <p:sp>
        <p:nvSpPr>
          <p:cNvPr id="7" name="Text 5"/>
          <p:cNvSpPr/>
          <p:nvPr/>
        </p:nvSpPr>
        <p:spPr>
          <a:xfrm>
            <a:off x="3500339" y="4216499"/>
            <a:ext cx="2371328" cy="2418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75"/>
              </a:lnSpc>
            </a:pPr>
            <a:endParaRPr lang="en-US" sz="1167" dirty="0"/>
          </a:p>
        </p:txBody>
      </p:sp>
      <p:sp>
        <p:nvSpPr>
          <p:cNvPr id="8" name="Text 6"/>
          <p:cNvSpPr/>
          <p:nvPr/>
        </p:nvSpPr>
        <p:spPr>
          <a:xfrm>
            <a:off x="6339185" y="3732213"/>
            <a:ext cx="236269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dirty="0">
                <a:solidFill>
                  <a:srgbClr val="FFFFFF"/>
                </a:solidFill>
                <a:latin typeface="Saira" pitchFamily="34" charset="0"/>
                <a:ea typeface="Saira" pitchFamily="34" charset="-122"/>
                <a:cs typeface="Saira" pitchFamily="34" charset="-120"/>
              </a:rPr>
              <a:t>Inesh Dheer </a:t>
            </a:r>
            <a:endParaRPr lang="en-US" sz="1833" dirty="0"/>
          </a:p>
        </p:txBody>
      </p:sp>
      <p:sp>
        <p:nvSpPr>
          <p:cNvPr id="9" name="Text 7"/>
          <p:cNvSpPr/>
          <p:nvPr/>
        </p:nvSpPr>
        <p:spPr>
          <a:xfrm>
            <a:off x="6339185" y="4216499"/>
            <a:ext cx="2371328" cy="2418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75"/>
              </a:lnSpc>
            </a:pPr>
            <a:endParaRPr lang="en-US" sz="1167" dirty="0"/>
          </a:p>
        </p:txBody>
      </p:sp>
      <p:sp>
        <p:nvSpPr>
          <p:cNvPr id="10" name="Text 8"/>
          <p:cNvSpPr/>
          <p:nvPr/>
        </p:nvSpPr>
        <p:spPr>
          <a:xfrm>
            <a:off x="9178032" y="3732213"/>
            <a:ext cx="236269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dirty="0">
                <a:solidFill>
                  <a:srgbClr val="FFFFFF"/>
                </a:solidFill>
                <a:latin typeface="Saira" pitchFamily="34" charset="0"/>
                <a:ea typeface="Saira" pitchFamily="34" charset="-122"/>
                <a:cs typeface="Saira" pitchFamily="34" charset="-120"/>
              </a:rPr>
              <a:t>Shreyas Mehta</a:t>
            </a:r>
            <a:r>
              <a:rPr lang="en-US" sz="1833" b="1" dirty="0">
                <a:solidFill>
                  <a:srgbClr val="FFFFFF"/>
                </a:solidFill>
                <a:latin typeface="Saira" pitchFamily="34" charset="0"/>
                <a:ea typeface="Saira" pitchFamily="34" charset="-122"/>
                <a:cs typeface="Saira" pitchFamily="34" charset="-120"/>
              </a:rPr>
              <a:t> </a:t>
            </a:r>
            <a:endParaRPr lang="en-US" sz="1833" dirty="0"/>
          </a:p>
        </p:txBody>
      </p:sp>
      <p:sp>
        <p:nvSpPr>
          <p:cNvPr id="11" name="Text 9"/>
          <p:cNvSpPr/>
          <p:nvPr/>
        </p:nvSpPr>
        <p:spPr>
          <a:xfrm>
            <a:off x="9178032" y="4216499"/>
            <a:ext cx="2371328" cy="2418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75"/>
              </a:lnSpc>
            </a:pPr>
            <a:endParaRPr lang="en-US" sz="1167" dirty="0"/>
          </a:p>
        </p:txBody>
      </p:sp>
      <p:sp>
        <p:nvSpPr>
          <p:cNvPr id="12" name="Text 10"/>
          <p:cNvSpPr/>
          <p:nvPr/>
        </p:nvSpPr>
        <p:spPr>
          <a:xfrm>
            <a:off x="9178032" y="4628456"/>
            <a:ext cx="2371328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endParaRPr lang="en-US" sz="1458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F973F5F-2E90-23EC-2718-62D4BCC80C74}"/>
              </a:ext>
            </a:extLst>
          </p:cNvPr>
          <p:cNvSpPr/>
          <p:nvPr/>
        </p:nvSpPr>
        <p:spPr>
          <a:xfrm>
            <a:off x="10668000" y="6340305"/>
            <a:ext cx="1524000" cy="447893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5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84B50B-D0EF-6944-69FC-238AF4E3DE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2778" y="3845226"/>
            <a:ext cx="8069222" cy="299935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7F47334-FD4F-A79A-085D-0736A8743A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54" t="6868"/>
          <a:stretch/>
        </p:blipFill>
        <p:spPr>
          <a:xfrm>
            <a:off x="4624551" y="13423"/>
            <a:ext cx="7567449" cy="38452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BBD5BE3-AEE8-8A82-04A1-9A0608672A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77" t="16913" r="27014" b="3445"/>
          <a:stretch/>
        </p:blipFill>
        <p:spPr>
          <a:xfrm>
            <a:off x="0" y="13423"/>
            <a:ext cx="4694738" cy="384522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B87C820-A99D-C0B8-28A9-7471B9C59FBD}"/>
              </a:ext>
            </a:extLst>
          </p:cNvPr>
          <p:cNvSpPr txBox="1"/>
          <p:nvPr/>
        </p:nvSpPr>
        <p:spPr>
          <a:xfrm>
            <a:off x="478680" y="4173098"/>
            <a:ext cx="35778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ppm = a*(Rs/Ro)^b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7EDDEB-6B89-EC7E-6C11-672F94C4461E}"/>
              </a:ext>
            </a:extLst>
          </p:cNvPr>
          <p:cNvSpPr txBox="1"/>
          <p:nvPr/>
        </p:nvSpPr>
        <p:spPr>
          <a:xfrm>
            <a:off x="107970" y="5971214"/>
            <a:ext cx="39068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Note: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</a:rPr>
              <a:t>Graph taken from MQ2’s datasheet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C0343DC-2129-2426-116D-73773904DAFF}"/>
              </a:ext>
            </a:extLst>
          </p:cNvPr>
          <p:cNvSpPr txBox="1"/>
          <p:nvPr/>
        </p:nvSpPr>
        <p:spPr>
          <a:xfrm>
            <a:off x="431801" y="4794250"/>
            <a:ext cx="319405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Site: (This implementation was done only for MQ 135) https://davidegironi.blogspot.com/2014/01/cheap-co2-meter-using-mq135-sensor-with.html</a:t>
            </a:r>
          </a:p>
        </p:txBody>
      </p:sp>
    </p:spTree>
    <p:extLst>
      <p:ext uri="{BB962C8B-B14F-4D97-AF65-F5344CB8AC3E}">
        <p14:creationId xmlns:p14="http://schemas.microsoft.com/office/powerpoint/2010/main" val="31356357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6D8361-4E33-C5B6-C619-BD1D216D08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4845" y="3350755"/>
            <a:ext cx="6327155" cy="350724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DB2CEF2-ED32-D0AE-32F0-D9030EC171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50755"/>
            <a:ext cx="5864846" cy="35072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DBD30D0-B0E9-8997-6B91-617C4B49EB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4845" y="0"/>
            <a:ext cx="6327155" cy="335075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681B7BA-8685-8E3A-D445-5285AB9363F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864845" cy="3350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8254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309CA5B-A68D-CEBD-B428-49A0AA9CEEB6}"/>
              </a:ext>
            </a:extLst>
          </p:cNvPr>
          <p:cNvSpPr txBox="1"/>
          <p:nvPr/>
        </p:nvSpPr>
        <p:spPr>
          <a:xfrm>
            <a:off x="1245795" y="1098503"/>
            <a:ext cx="95341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Deriving relations for humidity and temperature for MQ2 sensor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5EE388-43D2-769E-13D6-05104B9D52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06"/>
          <a:stretch/>
        </p:blipFill>
        <p:spPr>
          <a:xfrm>
            <a:off x="-1" y="2393396"/>
            <a:ext cx="7351787" cy="446460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A172072-0720-E4EA-009A-CB39FBD0BD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4324" y="2393395"/>
            <a:ext cx="4927676" cy="4464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1288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CE54AA2-264A-EFE5-C179-22A16418D7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6958209" cy="363131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1273F34-2192-66FB-6340-4F7B4D3D67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547137"/>
            <a:ext cx="5008666" cy="140527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0F4188C-1677-AB83-E18E-7B41CCDCF7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3791" y="0"/>
            <a:ext cx="6958209" cy="36313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6D093C8-524E-6CA5-313D-4E6591672A4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304" y="3140565"/>
            <a:ext cx="7241696" cy="3717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7874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459A246-4482-3F02-4B95-24D0ABB611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4174" y="3521516"/>
            <a:ext cx="6177826" cy="33364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AB90F91-F387-E1FC-05A4-A65C9842AB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521516"/>
            <a:ext cx="6014174" cy="33364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4FE8079-61D3-181E-3D84-AEB5C5D62F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8919" y="0"/>
            <a:ext cx="6503082" cy="379261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F626B76-3FED-FDB2-34A2-C7894A8A73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688919" cy="3792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5294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FFAE1E5-EE2F-25C3-5E2C-E2D177DC1F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4511" y="2957992"/>
            <a:ext cx="6344162" cy="39000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7E37AD0-B8F6-65D0-BF0B-40D6B7FCBB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9651" y="3401613"/>
            <a:ext cx="5932349" cy="345638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616BF47-A0C5-E741-4D22-EA4750A29B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432" y="-1"/>
            <a:ext cx="6096568" cy="36944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C8CA3DF-E50F-7257-C2C7-957867E9F1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096567" cy="2957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3821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EEE6FBD-9D66-A3D9-1B02-08EF9372ABF5}"/>
              </a:ext>
            </a:extLst>
          </p:cNvPr>
          <p:cNvSpPr txBox="1"/>
          <p:nvPr/>
        </p:nvSpPr>
        <p:spPr>
          <a:xfrm>
            <a:off x="4805204" y="61366"/>
            <a:ext cx="19041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Now for Methane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F01654-8A5B-5535-84DC-B394D46EA6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572971"/>
            <a:ext cx="6169068" cy="32850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6595074-0D80-BA0D-40A8-1703981B1A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2181" y="430698"/>
            <a:ext cx="6329819" cy="31216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19A27BA-AC58-A814-20C4-A8D366D8D1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0698"/>
            <a:ext cx="5862181" cy="312161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BAEEE4F-BA57-5B4C-F7AE-5CEEE24A70F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2563" y="3429000"/>
            <a:ext cx="6439437" cy="3429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DC5E9BE-84A5-73EA-A78C-B0633AF15E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04402" y="4271292"/>
            <a:ext cx="3557452" cy="1187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5825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9887B3B-A747-A884-86DE-CB155847184F}"/>
              </a:ext>
            </a:extLst>
          </p:cNvPr>
          <p:cNvSpPr txBox="1"/>
          <p:nvPr/>
        </p:nvSpPr>
        <p:spPr>
          <a:xfrm>
            <a:off x="4443129" y="49093"/>
            <a:ext cx="2440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MQ 7 Carbon Monoxide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4FDBB3D-5F0E-B25C-5B9B-60FFA762BC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4256"/>
            <a:ext cx="5768874" cy="301423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4072AB5-1ED6-0AFD-63AB-AE122A6247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2211" y="1212741"/>
            <a:ext cx="3725620" cy="121829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03EB73F-1FAE-9C8F-2499-A1B7826A7E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8874" y="564256"/>
            <a:ext cx="6423125" cy="335608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7698A02-31B8-5BA0-939E-1D219A938D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578492"/>
            <a:ext cx="5918549" cy="327950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BA5D29B-498A-F299-C46D-7AE23EEC0E3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8548" y="3717563"/>
            <a:ext cx="6273451" cy="3140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2477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1402806-5935-85E9-8BFD-A72D62ABD0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805203" cy="68565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D758A4E-AF88-8A72-3CF3-71116AD477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6799" y="0"/>
            <a:ext cx="4803422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D1C564A-8AE9-B8A5-2564-EA8CAF86FE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8845" y="3054063"/>
            <a:ext cx="1914310" cy="749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0736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DB6F0D7-1CAA-C557-5A75-C2DB833216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823271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EE8AF7D-C54B-9E0C-4892-03CA9B77F4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7398" y="0"/>
            <a:ext cx="5104602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3349BBA-4D06-49C0-116E-C06399DFC9A1}"/>
              </a:ext>
            </a:extLst>
          </p:cNvPr>
          <p:cNvSpPr txBox="1"/>
          <p:nvPr/>
        </p:nvSpPr>
        <p:spPr>
          <a:xfrm>
            <a:off x="5142730" y="2816844"/>
            <a:ext cx="16957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Derivation</a:t>
            </a:r>
          </a:p>
        </p:txBody>
      </p:sp>
    </p:spTree>
    <p:extLst>
      <p:ext uri="{BB962C8B-B14F-4D97-AF65-F5344CB8AC3E}">
        <p14:creationId xmlns:p14="http://schemas.microsoft.com/office/powerpoint/2010/main" val="5338100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746033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80885D7-C796-738E-276A-E1CA455232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7791" y="-1"/>
            <a:ext cx="7664209" cy="685800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CC8736F-14B4-9A0C-7310-AFB54C91C871}"/>
              </a:ext>
            </a:extLst>
          </p:cNvPr>
          <p:cNvSpPr txBox="1"/>
          <p:nvPr/>
        </p:nvSpPr>
        <p:spPr>
          <a:xfrm>
            <a:off x="1000321" y="2645009"/>
            <a:ext cx="308072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From the Datasheet of MQ7</a:t>
            </a:r>
          </a:p>
        </p:txBody>
      </p:sp>
    </p:spTree>
    <p:extLst>
      <p:ext uri="{BB962C8B-B14F-4D97-AF65-F5344CB8AC3E}">
        <p14:creationId xmlns:p14="http://schemas.microsoft.com/office/powerpoint/2010/main" val="6775209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C0A372-AB3E-E301-8BD2-52CCE885A551}"/>
              </a:ext>
            </a:extLst>
          </p:cNvPr>
          <p:cNvSpPr txBox="1"/>
          <p:nvPr/>
        </p:nvSpPr>
        <p:spPr>
          <a:xfrm>
            <a:off x="5602999" y="36822"/>
            <a:ext cx="1051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Linear Fit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7979E8-8500-C2CD-1A43-5457A8D787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7" y="4936197"/>
            <a:ext cx="12192001" cy="18849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100B82E-6598-CAF3-4380-7453E09285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62" r="15393"/>
          <a:stretch/>
        </p:blipFill>
        <p:spPr>
          <a:xfrm>
            <a:off x="4385016" y="688176"/>
            <a:ext cx="3421968" cy="383998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54B647F-7197-13CD-D27D-C22772C724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70" r="19698"/>
          <a:stretch/>
        </p:blipFill>
        <p:spPr>
          <a:xfrm>
            <a:off x="7899131" y="1"/>
            <a:ext cx="4308953" cy="458452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0A0636E-B2A4-BE19-6D97-EC17C363C3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73" r="14726"/>
          <a:stretch/>
        </p:blipFill>
        <p:spPr>
          <a:xfrm>
            <a:off x="10397" y="0"/>
            <a:ext cx="4282472" cy="4528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3370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29DD3CD-93B5-D041-25A7-00789A249F0B}"/>
              </a:ext>
            </a:extLst>
          </p:cNvPr>
          <p:cNvSpPr txBox="1"/>
          <p:nvPr/>
        </p:nvSpPr>
        <p:spPr>
          <a:xfrm>
            <a:off x="5222510" y="12269"/>
            <a:ext cx="15331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Quadratic Fit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D2A806F-AD73-C86A-E001-AEB64C1956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69" r="18619"/>
          <a:stretch/>
        </p:blipFill>
        <p:spPr>
          <a:xfrm>
            <a:off x="0" y="2713037"/>
            <a:ext cx="3615856" cy="414496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B8B9AF6-26DA-E5D6-9DB3-3380288544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79" r="19472"/>
          <a:stretch/>
        </p:blipFill>
        <p:spPr>
          <a:xfrm>
            <a:off x="8603952" y="0"/>
            <a:ext cx="3588048" cy="38580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DCF6347-4EC7-9266-6A72-65CFC81BA6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13" r="20008"/>
          <a:stretch/>
        </p:blipFill>
        <p:spPr>
          <a:xfrm>
            <a:off x="8603952" y="3277111"/>
            <a:ext cx="3588048" cy="358088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76576C7-0E08-3882-089A-5F61C7DFF2B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71" r="14298"/>
          <a:stretch/>
        </p:blipFill>
        <p:spPr>
          <a:xfrm>
            <a:off x="1" y="0"/>
            <a:ext cx="3615856" cy="303163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CD673B0-4380-955F-D6A0-80F779CD2EB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5855" y="546185"/>
            <a:ext cx="4988095" cy="6311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8871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6025DBD-56EE-FEFD-E411-B18B8AD0E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429000"/>
            <a:ext cx="6096000" cy="34366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05DF1E6-C181-88B3-712A-6853F1BD41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28999"/>
            <a:ext cx="6082487" cy="342900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DD05205-637B-DC43-0564-B7BCAB4E8E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4749"/>
            <a:ext cx="6096000" cy="34366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9BE7F06-7929-07AD-B4ED-7BB63A3949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9514" y="0"/>
            <a:ext cx="6082485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9449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451E4AE-3711-7A7A-1531-9EA4513326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0284"/>
            <a:ext cx="6346466" cy="41976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63FFF13-47A6-4941-1D40-DA0C7F50A6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6466" y="500284"/>
            <a:ext cx="5845535" cy="419764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E3B3906-72B5-1A55-0303-E73D638DFE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98216"/>
            <a:ext cx="12192000" cy="165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0640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WhatsApp Video 2024-10-01 at 12.42.14 PM">
            <a:hlinkClick r:id="" action="ppaction://media"/>
            <a:extLst>
              <a:ext uri="{FF2B5EF4-FFF2-40B4-BE49-F238E27FC236}">
                <a16:creationId xmlns:a16="http://schemas.microsoft.com/office/drawing/2014/main" id="{15BACE7C-D452-8B69-A993-73EF0A68B34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157758" y="9547"/>
            <a:ext cx="3876483" cy="6848453"/>
          </a:xfrm>
          <a:prstGeom prst="rect">
            <a:avLst/>
          </a:prstGeom>
        </p:spPr>
      </p:pic>
      <p:pic>
        <p:nvPicPr>
          <p:cNvPr id="3" name="WhatsApp Video 2024-10-01 at 12.42.15 PM">
            <a:hlinkClick r:id="" action="ppaction://media"/>
            <a:extLst>
              <a:ext uri="{FF2B5EF4-FFF2-40B4-BE49-F238E27FC236}">
                <a16:creationId xmlns:a16="http://schemas.microsoft.com/office/drawing/2014/main" id="{FD757D26-DD49-8A63-44EE-FE115A7F62C7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-1" y="9547"/>
            <a:ext cx="3876483" cy="6848453"/>
          </a:xfrm>
          <a:prstGeom prst="rect">
            <a:avLst/>
          </a:prstGeom>
        </p:spPr>
      </p:pic>
      <p:pic>
        <p:nvPicPr>
          <p:cNvPr id="4" name="WhatsApp Video 2024-10-01 at 12.42.14 PM (1)">
            <a:hlinkClick r:id="" action="ppaction://media"/>
            <a:extLst>
              <a:ext uri="{FF2B5EF4-FFF2-40B4-BE49-F238E27FC236}">
                <a16:creationId xmlns:a16="http://schemas.microsoft.com/office/drawing/2014/main" id="{D8DD9E66-003C-8A49-4D8E-075E1BF0022F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315517" y="9547"/>
            <a:ext cx="3876483" cy="6848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068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294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989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729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15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2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2FD5C16-752A-41DD-F75B-60AD98C951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6183" y="6136"/>
            <a:ext cx="9135817" cy="6851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0476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468BF20-0A85-AF6C-D5B4-F1F8DBD90A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5971215" cy="685799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B43803A-D480-3661-11DE-22CDC09D5423}"/>
              </a:ext>
            </a:extLst>
          </p:cNvPr>
          <p:cNvSpPr txBox="1"/>
          <p:nvPr/>
        </p:nvSpPr>
        <p:spPr>
          <a:xfrm>
            <a:off x="8278698" y="822341"/>
            <a:ext cx="175515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Pure Air Testing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8397A34-4291-BFE5-F5C6-5EAD8978E8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1216" y="3744022"/>
            <a:ext cx="6220784" cy="3113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4774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D6B2735-4A94-EFB8-DB2D-56E4D429FF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-1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4715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E58F544-F1F9-DE17-EBB5-78D988CAE52D}"/>
              </a:ext>
            </a:extLst>
          </p:cNvPr>
          <p:cNvSpPr txBox="1"/>
          <p:nvPr/>
        </p:nvSpPr>
        <p:spPr>
          <a:xfrm>
            <a:off x="2806700" y="1452919"/>
            <a:ext cx="7277100" cy="605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333" dirty="0">
                <a:solidFill>
                  <a:schemeClr val="bg1"/>
                </a:solidFill>
              </a:rPr>
              <a:t>Targets for next week/ </a:t>
            </a:r>
            <a:r>
              <a:rPr lang="en-US" sz="3333" dirty="0">
                <a:solidFill>
                  <a:srgbClr val="92D050"/>
                </a:solidFill>
              </a:rPr>
              <a:t>Any Suggestions </a:t>
            </a:r>
            <a:r>
              <a:rPr lang="en-US" sz="3333" dirty="0">
                <a:solidFill>
                  <a:schemeClr val="bg1"/>
                </a:solidFill>
              </a:rPr>
              <a:t>?</a:t>
            </a:r>
            <a:endParaRPr lang="en-IN" sz="3333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E36963-B45B-71E0-8FDC-CD769DB089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7707" y="6334971"/>
            <a:ext cx="1534293" cy="457240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273E20C-A5C0-AB0C-709A-FBE3927F7B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4261006"/>
              </p:ext>
            </p:extLst>
          </p:nvPr>
        </p:nvGraphicFramePr>
        <p:xfrm>
          <a:off x="3431709" y="2481375"/>
          <a:ext cx="4843318" cy="2994893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4843318">
                  <a:extLst>
                    <a:ext uri="{9D8B030D-6E8A-4147-A177-3AD203B41FA5}">
                      <a16:colId xmlns:a16="http://schemas.microsoft.com/office/drawing/2014/main" val="1866681929"/>
                    </a:ext>
                  </a:extLst>
                </a:gridCol>
              </a:tblGrid>
              <a:tr h="404093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Objectives:</a:t>
                      </a:r>
                      <a:endParaRPr lang="en-IN" sz="1500" dirty="0">
                        <a:solidFill>
                          <a:schemeClr val="tx1"/>
                        </a:solidFill>
                      </a:endParaRPr>
                    </a:p>
                  </a:txBody>
                  <a:tcPr marL="76200" marR="76200" marT="38100" marB="38100"/>
                </a:tc>
                <a:extLst>
                  <a:ext uri="{0D108BD9-81ED-4DB2-BD59-A6C34878D82A}">
                    <a16:rowId xmlns:a16="http://schemas.microsoft.com/office/drawing/2014/main" val="2947094421"/>
                  </a:ext>
                </a:extLst>
              </a:tr>
              <a:tr h="230022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sz="1500" dirty="0"/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500" dirty="0"/>
                        <a:t>A sensor with good proximity sensitivity is needed (MQ sensors are prone to imprecise measurements)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sz="1500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500" dirty="0"/>
                        <a:t>An almost final version of GUI of the platform will be made.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sz="1500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500" dirty="0"/>
                        <a:t>Hardware work will be started, a rudimentary (test) version of the final device will be made (sensor dependent).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sz="1500" dirty="0"/>
                    </a:p>
                  </a:txBody>
                  <a:tcPr marL="76200" marR="76200" marT="38100" marB="38100"/>
                </a:tc>
                <a:extLst>
                  <a:ext uri="{0D108BD9-81ED-4DB2-BD59-A6C34878D82A}">
                    <a16:rowId xmlns:a16="http://schemas.microsoft.com/office/drawing/2014/main" val="8736578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607994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334433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D7ADD1-A387-8ADC-4F82-168E2CA0F77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50A7AD-D856-DB93-5C2A-247F5EA498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243681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Co</a:t>
            </a:r>
          </a:p>
          <a:p>
            <a:r>
              <a:rPr lang="en-US" dirty="0"/>
              <a:t>H2S</a:t>
            </a:r>
          </a:p>
          <a:p>
            <a:r>
              <a:rPr lang="en-US" dirty="0"/>
              <a:t>NH3</a:t>
            </a:r>
          </a:p>
          <a:p>
            <a:r>
              <a:rPr lang="en-US" dirty="0"/>
              <a:t>CH4</a:t>
            </a:r>
          </a:p>
          <a:p>
            <a:r>
              <a:rPr lang="en-US" dirty="0"/>
              <a:t>Smoke </a:t>
            </a:r>
          </a:p>
          <a:p>
            <a:r>
              <a:rPr lang="en-US" dirty="0"/>
              <a:t>LPG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9621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EE6463D-70D7-F1D2-681F-E07F71FA8681}"/>
              </a:ext>
            </a:extLst>
          </p:cNvPr>
          <p:cNvSpPr txBox="1"/>
          <p:nvPr/>
        </p:nvSpPr>
        <p:spPr>
          <a:xfrm>
            <a:off x="4416136" y="411839"/>
            <a:ext cx="3267364" cy="605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333" dirty="0">
                <a:solidFill>
                  <a:schemeClr val="bg1"/>
                </a:solidFill>
              </a:rPr>
              <a:t>Week 3-4 Report: </a:t>
            </a:r>
            <a:endParaRPr lang="en-IN" sz="3333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038D92-840D-D6EE-EE7C-1CD9CFB919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7808" y="6377669"/>
            <a:ext cx="1534293" cy="457240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77B2EE77-24A3-D2DE-CA0E-42AAF98B10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9356676"/>
              </p:ext>
            </p:extLst>
          </p:nvPr>
        </p:nvGraphicFramePr>
        <p:xfrm>
          <a:off x="1610590" y="1522074"/>
          <a:ext cx="8970820" cy="4808880"/>
        </p:xfrm>
        <a:graphic>
          <a:graphicData uri="http://schemas.openxmlformats.org/drawingml/2006/table">
            <a:tbl>
              <a:tblPr firstRow="1" bandRow="1">
                <a:tableStyleId>{EB9631B5-78F2-41C9-869B-9F39066F8104}</a:tableStyleId>
              </a:tblPr>
              <a:tblGrid>
                <a:gridCol w="2242705">
                  <a:extLst>
                    <a:ext uri="{9D8B030D-6E8A-4147-A177-3AD203B41FA5}">
                      <a16:colId xmlns:a16="http://schemas.microsoft.com/office/drawing/2014/main" val="2626999958"/>
                    </a:ext>
                  </a:extLst>
                </a:gridCol>
                <a:gridCol w="2242705">
                  <a:extLst>
                    <a:ext uri="{9D8B030D-6E8A-4147-A177-3AD203B41FA5}">
                      <a16:colId xmlns:a16="http://schemas.microsoft.com/office/drawing/2014/main" val="4155477134"/>
                    </a:ext>
                  </a:extLst>
                </a:gridCol>
                <a:gridCol w="2242705">
                  <a:extLst>
                    <a:ext uri="{9D8B030D-6E8A-4147-A177-3AD203B41FA5}">
                      <a16:colId xmlns:a16="http://schemas.microsoft.com/office/drawing/2014/main" val="715530094"/>
                    </a:ext>
                  </a:extLst>
                </a:gridCol>
                <a:gridCol w="2242705">
                  <a:extLst>
                    <a:ext uri="{9D8B030D-6E8A-4147-A177-3AD203B41FA5}">
                      <a16:colId xmlns:a16="http://schemas.microsoft.com/office/drawing/2014/main" val="1762484679"/>
                    </a:ext>
                  </a:extLst>
                </a:gridCol>
              </a:tblGrid>
              <a:tr h="38928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Inesh</a:t>
                      </a:r>
                      <a:endParaRPr lang="en-IN" sz="2000" dirty="0">
                        <a:solidFill>
                          <a:schemeClr val="tx1"/>
                        </a:solidFill>
                      </a:endParaRPr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Shreyas </a:t>
                      </a:r>
                      <a:endParaRPr lang="en-IN" sz="2000" dirty="0">
                        <a:solidFill>
                          <a:schemeClr val="tx1"/>
                        </a:solidFill>
                      </a:endParaRPr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Shubham</a:t>
                      </a:r>
                      <a:endParaRPr lang="en-IN" sz="2000" dirty="0">
                        <a:solidFill>
                          <a:schemeClr val="tx1"/>
                        </a:solidFill>
                      </a:endParaRPr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Swam</a:t>
                      </a:r>
                      <a:endParaRPr lang="en-IN" sz="2000" dirty="0">
                        <a:solidFill>
                          <a:schemeClr val="tx1"/>
                        </a:solidFill>
                      </a:endParaRPr>
                    </a:p>
                  </a:txBody>
                  <a:tcPr marL="76200" marR="76200" marT="38100" marB="38100"/>
                </a:tc>
                <a:extLst>
                  <a:ext uri="{0D108BD9-81ED-4DB2-BD59-A6C34878D82A}">
                    <a16:rowId xmlns:a16="http://schemas.microsoft.com/office/drawing/2014/main" val="642620663"/>
                  </a:ext>
                </a:extLst>
              </a:tr>
              <a:tr h="4182600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500" dirty="0"/>
                        <a:t>Wrote the main working code for the ESP32/MQ-7 sensor along with DHT 11 integration and circuitry work.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sz="1500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500" dirty="0"/>
                        <a:t>Made and setup the Thing Speak channel which in turn made the graphical analysis possible, helped Shreyas in calibration.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sz="1500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500" dirty="0"/>
                        <a:t>Did raw data collection and made this presentation.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sz="1500" dirty="0"/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sz="1500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500" dirty="0"/>
                        <a:t>Mathematical Relations for: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500" dirty="0"/>
                        <a:t>Rs/Ro vs ppm for MQ2 (CO and Methane)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500" dirty="0"/>
                        <a:t>Derived equations for humidity and temperature for general MQ series.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500" dirty="0"/>
                        <a:t>Why is MQ7 better ? Shifted from MQ2 to MQ7 and derived relations and calibrated MQ7.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500" dirty="0"/>
                        <a:t>Implemented with the help of fitting model (non linear regression).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IN" sz="1500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Wingdings" panose="05000000000000000000" pitchFamily="2" charset="2"/>
                        <a:buChar char="§"/>
                      </a:pPr>
                      <a:r>
                        <a:rPr lang="en-US" sz="1500" dirty="0"/>
                        <a:t>GUI</a:t>
                      </a:r>
                    </a:p>
                    <a:p>
                      <a:pPr marL="285750" indent="-285750" algn="l">
                        <a:buFont typeface="Wingdings" panose="05000000000000000000" pitchFamily="2" charset="2"/>
                        <a:buChar char="§"/>
                      </a:pPr>
                      <a:endParaRPr lang="en-US" sz="1500" dirty="0"/>
                    </a:p>
                    <a:p>
                      <a:pPr marL="342900" indent="-342900" algn="l">
                        <a:buFont typeface="+mj-lt"/>
                        <a:buAutoNum type="alphaUcPeriod"/>
                      </a:pPr>
                      <a:r>
                        <a:rPr lang="en-US" sz="1500" dirty="0"/>
                        <a:t>Real time graphs</a:t>
                      </a:r>
                    </a:p>
                    <a:p>
                      <a:pPr marL="342900" indent="-342900" algn="l">
                        <a:buFont typeface="+mj-lt"/>
                        <a:buAutoNum type="alphaUcPeriod"/>
                      </a:pPr>
                      <a:r>
                        <a:rPr lang="en-US" sz="1500" dirty="0"/>
                        <a:t>Emergency button for buzzer alert</a:t>
                      </a:r>
                    </a:p>
                    <a:p>
                      <a:pPr marL="342900" indent="-342900" algn="l">
                        <a:buFont typeface="+mj-lt"/>
                        <a:buAutoNum type="alphaUcPeriod"/>
                      </a:pPr>
                      <a:r>
                        <a:rPr lang="en-US" sz="1500" dirty="0"/>
                        <a:t>Capture graph data </a:t>
                      </a:r>
                    </a:p>
                    <a:p>
                      <a:pPr marL="342900" indent="-342900" algn="l">
                        <a:buFont typeface="+mj-lt"/>
                        <a:buAutoNum type="alphaUcPeriod"/>
                      </a:pPr>
                      <a:endParaRPr lang="en-US" sz="1500" dirty="0"/>
                    </a:p>
                    <a:p>
                      <a:pPr marL="285750" indent="-285750" algn="l">
                        <a:buFont typeface="Wingdings" panose="05000000000000000000" pitchFamily="2" charset="2"/>
                        <a:buChar char="§"/>
                      </a:pPr>
                      <a:r>
                        <a:rPr lang="en-US" sz="1500" dirty="0"/>
                        <a:t>Performed experiments for data collection.</a:t>
                      </a:r>
                    </a:p>
                    <a:p>
                      <a:pPr marL="0" indent="0" algn="l">
                        <a:buFont typeface="Wingdings" panose="05000000000000000000" pitchFamily="2" charset="2"/>
                        <a:buNone/>
                      </a:pPr>
                      <a:endParaRPr lang="en-US" sz="1500" dirty="0"/>
                    </a:p>
                    <a:p>
                      <a:pPr marL="0" indent="0" algn="l">
                        <a:buFont typeface="Wingdings" panose="05000000000000000000" pitchFamily="2" charset="2"/>
                        <a:buNone/>
                      </a:pPr>
                      <a:br>
                        <a:rPr lang="en-US" sz="1500" dirty="0"/>
                      </a:br>
                      <a:br>
                        <a:rPr lang="en-US" sz="1500" dirty="0"/>
                      </a:br>
                      <a:endParaRPr lang="en-IN" sz="1500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IN" sz="1500" dirty="0"/>
                        <a:t>Gave a different approach for humidity and temperature (Lookup table method) curves for linear relations (assumptions valid for MQ2) and derived the same, did the proximity check and helped in experimental analysis.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IN" sz="1500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IN" sz="1500" dirty="0"/>
                        <a:t>Verified Shreyas’ formula.</a:t>
                      </a:r>
                    </a:p>
                    <a:p>
                      <a:pPr marL="0" indent="0">
                        <a:buFont typeface="Wingdings" panose="05000000000000000000" pitchFamily="2" charset="2"/>
                        <a:buNone/>
                      </a:pPr>
                      <a:endParaRPr lang="en-IN" sz="1500" dirty="0"/>
                    </a:p>
                  </a:txBody>
                  <a:tcPr marL="76200" marR="76200" marT="38100" marB="38100"/>
                </a:tc>
                <a:extLst>
                  <a:ext uri="{0D108BD9-81ED-4DB2-BD59-A6C34878D82A}">
                    <a16:rowId xmlns:a16="http://schemas.microsoft.com/office/drawing/2014/main" val="3373901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10865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AC78C5-79AE-6952-BCA1-A961DF8A83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7064" y="0"/>
            <a:ext cx="5624936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8A4B391-EF93-3554-467C-B3AF94A080B5}"/>
              </a:ext>
            </a:extLst>
          </p:cNvPr>
          <p:cNvSpPr txBox="1"/>
          <p:nvPr/>
        </p:nvSpPr>
        <p:spPr>
          <a:xfrm>
            <a:off x="1043275" y="2884353"/>
            <a:ext cx="48786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Circuit Design of our sensor:</a:t>
            </a:r>
          </a:p>
        </p:txBody>
      </p:sp>
    </p:spTree>
    <p:extLst>
      <p:ext uri="{BB962C8B-B14F-4D97-AF65-F5344CB8AC3E}">
        <p14:creationId xmlns:p14="http://schemas.microsoft.com/office/powerpoint/2010/main" val="26438442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FE7C7C0-E131-A576-49CE-66E603C437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6472" y="0"/>
            <a:ext cx="5895528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69D7320-A1A0-6435-1C2D-A5303A307F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6296472" cy="28639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79141D0-7749-2FC4-A5D6-665AD766A3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863928"/>
            <a:ext cx="6296472" cy="3994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0158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69BC4BC-1385-9852-39D7-4481CF229B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75" b="6066"/>
          <a:stretch/>
        </p:blipFill>
        <p:spPr>
          <a:xfrm>
            <a:off x="1" y="642469"/>
            <a:ext cx="12192000" cy="621553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E311505-25D0-9FFE-54CB-884FB9A40671}"/>
              </a:ext>
            </a:extLst>
          </p:cNvPr>
          <p:cNvSpPr txBox="1"/>
          <p:nvPr/>
        </p:nvSpPr>
        <p:spPr>
          <a:xfrm>
            <a:off x="5412754" y="85915"/>
            <a:ext cx="7312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GUI</a:t>
            </a:r>
          </a:p>
        </p:txBody>
      </p:sp>
    </p:spTree>
    <p:extLst>
      <p:ext uri="{BB962C8B-B14F-4D97-AF65-F5344CB8AC3E}">
        <p14:creationId xmlns:p14="http://schemas.microsoft.com/office/powerpoint/2010/main" val="10371438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BF57B63-028B-A7CA-A121-134FE6507B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53" b="13590"/>
          <a:stretch/>
        </p:blipFill>
        <p:spPr>
          <a:xfrm>
            <a:off x="0" y="0"/>
            <a:ext cx="121902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1298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380</TotalTime>
  <Words>381</Words>
  <Application>Microsoft Office PowerPoint</Application>
  <PresentationFormat>Widescreen</PresentationFormat>
  <Paragraphs>63</Paragraphs>
  <Slides>29</Slides>
  <Notes>2</Notes>
  <HiddenSlides>0</HiddenSlides>
  <MMClips>3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6" baseType="lpstr">
      <vt:lpstr>Arial</vt:lpstr>
      <vt:lpstr>Calibri</vt:lpstr>
      <vt:lpstr>Calibri Light</vt:lpstr>
      <vt:lpstr>Roboto</vt:lpstr>
      <vt:lpstr>Saira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Inesh Dheer</dc:creator>
  <cp:lastModifiedBy>Inesh Dheer</cp:lastModifiedBy>
  <cp:revision>22</cp:revision>
  <dcterms:created xsi:type="dcterms:W3CDTF">2024-10-01T04:01:21Z</dcterms:created>
  <dcterms:modified xsi:type="dcterms:W3CDTF">2024-10-01T10:22:07Z</dcterms:modified>
</cp:coreProperties>
</file>